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257" r:id="rId3"/>
    <p:sldId id="277" r:id="rId4"/>
    <p:sldId id="283" r:id="rId5"/>
    <p:sldId id="285" r:id="rId6"/>
    <p:sldId id="284" r:id="rId7"/>
    <p:sldId id="281" r:id="rId8"/>
    <p:sldId id="295" r:id="rId9"/>
    <p:sldId id="296" r:id="rId10"/>
    <p:sldId id="297" r:id="rId11"/>
    <p:sldId id="298" r:id="rId12"/>
    <p:sldId id="293" r:id="rId13"/>
    <p:sldId id="292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рнер Анжелика Алексеевна" initials="ГАА" lastIdx="0" clrIdx="0">
    <p:extLst>
      <p:ext uri="{19B8F6BF-5375-455C-9EA6-DF929625EA0E}">
        <p15:presenceInfo xmlns:p15="http://schemas.microsoft.com/office/powerpoint/2012/main" userId="S-1-5-21-422500281-13378045-1016532462-15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615" autoAdjust="0"/>
  </p:normalViewPr>
  <p:slideViewPr>
    <p:cSldViewPr snapToGrid="0">
      <p:cViewPr varScale="1">
        <p:scale>
          <a:sx n="77" d="100"/>
          <a:sy n="7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6348" y="1383175"/>
            <a:ext cx="4409955" cy="212678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347" y="4230546"/>
            <a:ext cx="4409955" cy="10272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416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110" y="1724628"/>
            <a:ext cx="4409955" cy="2126788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109" y="4606723"/>
            <a:ext cx="4409955" cy="10272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213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4952"/>
            <a:ext cx="8207415" cy="845736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1718"/>
            <a:ext cx="8207415" cy="277624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34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76A4-B06B-49DE-8C91-EF25E205855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841B-500D-440A-AC0F-92CD90D1C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80;&#1087;&#1077;&#1085;&#1076;&#1080;&#1072;&#1090;&#1088;&#1086;&#1089;&#1089;&#1080;&#1080;.&#1088;&#1092;/vse_stp" TargetMode="External"/><Relationship Id="rId13" Type="http://schemas.openxmlformats.org/officeDocument/2006/relationships/hyperlink" Target="https://grantist.com/contest/" TargetMode="External"/><Relationship Id="rId3" Type="http://schemas.openxmlformats.org/officeDocument/2006/relationships/hyperlink" Target="http://rao.rusacademedu.ru/konkursy-i-nagrady-rao/" TargetMode="External"/><Relationship Id="rId7" Type="http://schemas.openxmlformats.org/officeDocument/2006/relationships/hyperlink" Target="https://fondpotanin.ru/" TargetMode="External"/><Relationship Id="rId12" Type="http://schemas.openxmlformats.org/officeDocument/2006/relationships/hyperlink" Target="https://www.konkursgrant.ru/" TargetMode="External"/><Relationship Id="rId2" Type="http://schemas.openxmlformats.org/officeDocument/2006/relationships/hyperlink" Target="https://minobrnauki.gov.ru/grants/grant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sie.ru/" TargetMode="External"/><Relationship Id="rId11" Type="http://schemas.openxmlformats.org/officeDocument/2006/relationships/hyperlink" Target="https://vsekonkursy.ru/" TargetMode="External"/><Relationship Id="rId5" Type="http://schemas.openxmlformats.org/officeDocument/2006/relationships/hyperlink" Target="https://www.gov.spb.ru/gov/otrasl/kpmp/molpremii/" TargetMode="External"/><Relationship Id="rId10" Type="http://schemas.openxmlformats.org/officeDocument/2006/relationships/hyperlink" Target="https://leader-id.ru/" TargetMode="External"/><Relationship Id="rId4" Type="http://schemas.openxmlformats.org/officeDocument/2006/relationships/hyperlink" Target="http://knvsh.gov.spb.ru/contests/" TargetMode="External"/><Relationship Id="rId9" Type="http://schemas.openxmlformats.org/officeDocument/2006/relationships/hyperlink" Target="https://researchinspb.ru/competitions/" TargetMode="External"/><Relationship Id="rId14" Type="http://schemas.openxmlformats.org/officeDocument/2006/relationships/hyperlink" Target="https://research.spbstu.ru/grant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mnk@spbstu.r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80" y="2502021"/>
            <a:ext cx="7440961" cy="197972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Молодежные научные</a:t>
            </a:r>
            <a:b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Конкурсы</a:t>
            </a:r>
            <a:b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Гранты</a:t>
            </a:r>
            <a:b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dirty="0">
                <a:latin typeface="Cambria" panose="02040503050406030204" pitchFamily="18" charset="0"/>
                <a:ea typeface="Cambria" panose="02040503050406030204" pitchFamily="18" charset="0"/>
              </a:rPr>
              <a:t>Стипендии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460" y="4747365"/>
            <a:ext cx="6084277" cy="146994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64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НИОКР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«СПбПУ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Стешенков Леонид Петрович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.294-0354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580" y="633086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608" y="571562"/>
            <a:ext cx="1337213" cy="807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2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02F99-898E-44A6-9A57-D88B7F36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" y="285881"/>
            <a:ext cx="11367248" cy="61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E0F32-7317-4280-BA6C-BB4F8ABE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" y="394648"/>
            <a:ext cx="11214847" cy="59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1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665825"/>
            <a:ext cx="10515600" cy="5206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Полезные электронные ресурсы</a:t>
            </a: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Министерство науки и высшего образования Российской Федерации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https://minobrnauki.gov.ru/grants/grants/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Российская Академия образования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http://rao.rusacademedu.ru/konkursy-i-nagrady-rao/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Комитет по науке и высшей школе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http://knvsh.gov.spb.ru/contests/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Комитет по молодежной политике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https://www.gov.spb.ru/gov/otrasl/kpmp/molpremii/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Фонд содействия инновациям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https://fasie.ru/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Фонд Потанина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https://fondpotanin.ru/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Стипендиат России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https://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стипендиатроссии.рф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/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vse_stp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Наука и образование в Санкт-Петербурге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https://researchinspb.ru/competitions/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leader-id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https://leader-id.ru/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Все конкурсы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11"/>
              </a:rPr>
              <a:t>https://vsekonkursy.ru/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Конкурсы, гранты, премии, фестивали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12"/>
              </a:rPr>
              <a:t>https://www.konkursgrant.ru/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Grantist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13"/>
              </a:rPr>
              <a:t>https://grantist.com/contest/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Научный портал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СПбПУ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hlinkClick r:id="rId14"/>
              </a:rPr>
              <a:t>https://research.spbstu.ru/grants/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2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545" y="1433236"/>
            <a:ext cx="11066755" cy="27762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Контакты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Сектор молодежных научных конкурсов Отдела сопровождения конкурсов, Управление организации и контроля НИОКР ФГАОУ ВО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СПбПУ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Адрес – ул. Политехническая, д.29, 1 учебный корпус,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каб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321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Телефон – 8 (812) 294-22-86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E-mail –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smnk@spbstu.ru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Гернер Анжелика Алексеевна, руководитель Сектора молодежных научных конкурсов</a:t>
            </a:r>
          </a:p>
          <a:p>
            <a:pPr marL="0" indent="0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Винниченко Екатерина Геннадьевна, ведущий специалист Сектора молодежных научных конкурсов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50" y="2350317"/>
            <a:ext cx="10153650" cy="2078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28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097" y="1723017"/>
            <a:ext cx="10475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Сегодня Вы узнаете: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Какие бывают конкурсы, гранты, стипендии.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Где искать информацию об актуальных конкурсах, грантах, стипендиях.</a:t>
            </a:r>
          </a:p>
        </p:txBody>
      </p:sp>
    </p:spTree>
    <p:extLst>
      <p:ext uri="{BB962C8B-B14F-4D97-AF65-F5344CB8AC3E}">
        <p14:creationId xmlns:p14="http://schemas.microsoft.com/office/powerpoint/2010/main" val="140209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665825"/>
            <a:ext cx="10515600" cy="506027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Конкурсы и гранты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 на соискание медалей РАН с премиями для молодых учёных России и для студентов вузов России за лучшие научные работы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– студенты очной формы обучения, молодые ученые, в том числе аспиранты очной формы обучения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50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000 рублей студентам, молодым ученым </a:t>
            </a:r>
            <a:r>
              <a:rPr lang="ru-RU" sz="140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400" smtClean="0"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000 рублей, медаль, диплом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 грантов для студентов вузов, расположенных на территории Санкт-Петербурга, аспирантов вузов, отраслевых и академических институтов, расположенных на территории Санкт-Петербурга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– студенты и аспиранты очной формы обучения, граждане РФ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 20 000 рублей студентам, 50 000 рублей аспирантам.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Конкурсный отбор на право получения субсидий физическими лицами, являющимися молодыми учеными, молодыми кандидатами наук вузов, отраслевых и академических институтов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– молодые ученые без степени, молодые ученые со степенью кандидата наук, граждане РФ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 100 000 рублей молодым ученым без степени, 150 000 рублей молодым ученым со степенью кандидата наук.</a:t>
            </a:r>
          </a:p>
          <a:p>
            <a:pPr marL="0" indent="0">
              <a:buNone/>
            </a:pP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665825"/>
            <a:ext cx="10515600" cy="506027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Конкурсы и Гранты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 научных разработок под девизом «Молодые, дерзкие, перспективные»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–  граждане РФ в возрасте от 18 до 35 лет, осуществляющие научную, научно-техническую и (или) инновационную деятельность.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Номинации - «Бизнес-идея», «Научно-техническая разработка», «Научно-исследовательский проект».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 100 тыс. руб. – за первое место; 60 тыс. руб. – второе; 40 тыс. руб. –  третье.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 лучших инновационных проектов в сфере науки и высшего профессионального образования Санкт-Петербурга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–  физическое лицо или авторский коллектив, в составе до 3-х человек.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Номинации – - «Лучшая научно-инновационная идея»; «Лучшее инновационное бизнес-предложение», «Лучший инновационный продукт».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Направления – индустрия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наносистем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информационно-телекоммуникационные системы, науки о жизни, рациональное природопользование, транспортные и космические системы, </a:t>
            </a:r>
            <a:r>
              <a:rPr lang="ru-RU" sz="1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энергоэффективность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энергосбережение, ядерная энергетика.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диплом, ценный приз.</a:t>
            </a:r>
          </a:p>
          <a:p>
            <a:pPr marL="0" indent="0">
              <a:buNone/>
            </a:pP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8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186431"/>
            <a:ext cx="10515600" cy="55396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Конкурсы и Гранты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 на соискание премии Правительства Санкт-Петербурга «Лучший молодёжный проект Санкт-Петербурга»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–  граждане РФ в возрасте от 14 до 30 лет, реализующие проект в рамках основных направлений молодежной политики Санкт‑Петербурга: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1) развитие системы духовно-нравственного, гражданского и патриотического воспитания молодежи, включая проведение мероприятий, связанных с увековечением памяти погибших при защите Отечества;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2) развитие эффективных моделей и форм вовлечения молодежи в трудовую и экономическую деятельность, включая деятельность трудовых объединений, студенческих отрядов, развитие молодежных бирж труда, оказание помощи молодежи в выборе профессии;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3) развитие добровольческой (волонтерской) деятельности молодежи, в том числе по антиалкогольному и антинаркотическому направлениям;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4) развитие системы информирования и социального просвещения по вопросам, касающимся жизни молодежи в обществе, обеспечение доступности для молодежи информации о создаваемых условиях и предоставляемых возможностях;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5) выявление и продвижение талантливой молодежи и использование продуктов ее инновационной деятельности;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6) сохранение и развитие системы учреждений по делам молодежи, в том числе их материально-технической базы;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7) создание системы подготовки и формирования механизмов непрерывного образования специалистов по делам молодежи;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8) развитие межрегионального и международного взаимодействия молодежи, в том числе организация молодежных обменов;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9) развитие молодежного предпринимательства, в том числе в инновационных секторах экономики;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10) формирование здорового образа жизни молодежи, в том числе организация отдыха и досуга для молодежи; профилактика наркомании, алкоголизма и </a:t>
            </a:r>
            <a:r>
              <a:rPr lang="ru-RU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табакокурения</a:t>
            </a: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 среди молодежи;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11) оказание помощи молодежи, испытывающей трудности в социализации;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12) развитие молодежного самоуправления и самоорганизации в ученических, студенческих, трудовых коллективах по месту жительства.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премии – 125 тыс. рублей.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8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665825"/>
            <a:ext cx="10515600" cy="506027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Конкурсы Фонда содействия инновациям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«УМНИК» -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Поддержка коммерчески ориентированных научно-технических проектов молодых исследователей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- физические лица, от 18 до 30 лет включительно, являющиеся гражданами РФ, и ранее не побеждавшие в программе.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гранта – 500 тыс. рублей.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Срок выполнения НИР – не более 24 месяцев (2 этапа по 12 месяцев).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Программа «СТАРТ» -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Поддержка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стартапов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 ранних стадиях развития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Участники  - физические лица, при условии, что они одновременно не принимают участие (выступать руководителем предприятия, научным руководителем проекта) в других проектах, финансируемых Фондом. В случае победы в конкурсе потребуется создание юридического лица.</a:t>
            </a: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гранта – до 3 млн. рублей.</a:t>
            </a: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Срок выполнения НИР – 1 год</a:t>
            </a: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4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668" y="665825"/>
            <a:ext cx="10515600" cy="5060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Стипендии</a:t>
            </a: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1. Стипендия Президента РФ для студентов и аспирантов, обучающихся по направлениям подготовки (специальностям), соответствующим приоритетным направлениям модернизации и технологического развития российской экономики</a:t>
            </a: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стипендии – 7 000 руб. студентам, 14 000 руб. аспирантам, ежемесячно в течении одного учебного года.</a:t>
            </a: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2. Стипендия Правительства РФ для обучающихся по приоритетным направлениям модернизации и технологического развития российской экономики</a:t>
            </a: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стипендии – 5 000 руб. студентам, 10 000 руб. аспирантам, ежемесячно в течении одного семестра.</a:t>
            </a:r>
          </a:p>
          <a:p>
            <a:pPr marL="0" indent="0">
              <a:buNone/>
            </a:pP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3. Стипендиальная программа Владимира Потанина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(для магистров очной формы обучения)</a:t>
            </a:r>
          </a:p>
          <a:p>
            <a:pPr marL="0" indent="0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Размер стипендии – 25 000 руб., ежемесячно в течении 6 или 18 месяцев.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Конкурсы на право получения именных стипендий Правительства Санкт-Петербурга студентам </a:t>
            </a: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 третьего курса)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образовательных организаций высшего образования и среднего профессионального образования: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сфере гуманитарных наук имени Г.В. Старовойтовой;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области музыкального искусства имени А.П. Петрова;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области языкознания и литературоведения имени Д.А. Гранина;</a:t>
            </a:r>
          </a:p>
          <a:p>
            <a:pPr lvl="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области физических наук имени Ж.И. Алферова.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Размер стипендии – 2 000 руб., ежемесячно в течении года.</a:t>
            </a: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73CA6-7666-4169-91E6-6661AA0B5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8" y="385481"/>
            <a:ext cx="11333414" cy="6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59477-7A8C-4144-9A31-0B0685FD1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260837"/>
            <a:ext cx="11492753" cy="6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928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1151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PT Sans</vt:lpstr>
      <vt:lpstr>Times New Roman</vt:lpstr>
      <vt:lpstr>Специальное оформление</vt:lpstr>
      <vt:lpstr>Молодежные научные Конкурсы Гранты Стипендии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Pasholikov Maksim</dc:creator>
  <cp:lastModifiedBy>Стешенков Леонид Петрович</cp:lastModifiedBy>
  <cp:revision>65</cp:revision>
  <dcterms:created xsi:type="dcterms:W3CDTF">2018-11-30T20:11:27Z</dcterms:created>
  <dcterms:modified xsi:type="dcterms:W3CDTF">2024-02-08T14:07:46Z</dcterms:modified>
</cp:coreProperties>
</file>