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4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8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5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825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87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0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8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2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0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1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8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6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4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6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27C2AD-0EC4-4927-B921-362D6AFFC2F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0B7B-C3EF-4AE6-B7B4-4A005624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00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pbstu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sk@spbstu.ru" TargetMode="External"/><Relationship Id="rId2" Type="http://schemas.openxmlformats.org/officeDocument/2006/relationships/hyperlink" Target="mailto:steshenkov@spbst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zakupki.gov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zakupki.gov.ru/epz/main/public/home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5366C-BB4D-4B4B-AA2D-089FDA86E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965" y="2511629"/>
            <a:ext cx="8825658" cy="3329581"/>
          </a:xfrm>
        </p:spPr>
        <p:txBody>
          <a:bodyPr/>
          <a:lstStyle/>
          <a:p>
            <a:pPr algn="ctr"/>
            <a:r>
              <a:rPr lang="ru-RU" dirty="0"/>
              <a:t>Поиск конкурентных закупок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09" y="1263880"/>
            <a:ext cx="33337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823CD6-DF0C-4B43-8184-DF1DDF113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092" r="20230"/>
          <a:stretch/>
        </p:blipFill>
        <p:spPr>
          <a:xfrm>
            <a:off x="1022466" y="58191"/>
            <a:ext cx="6234546" cy="4872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672483-F3F5-40C0-A7DD-18959CFC244C}"/>
              </a:ext>
            </a:extLst>
          </p:cNvPr>
          <p:cNvSpPr txBox="1"/>
          <p:nvPr/>
        </p:nvSpPr>
        <p:spPr>
          <a:xfrm>
            <a:off x="8269778" y="611045"/>
            <a:ext cx="380722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Поскольку мы </a:t>
            </a:r>
            <a:r>
              <a:rPr lang="ru-RU" dirty="0"/>
              <a:t>хотим увидеть </a:t>
            </a:r>
            <a:r>
              <a:rPr lang="ru-RU" dirty="0" smtClean="0"/>
              <a:t>закупки, организуемые </a:t>
            </a:r>
            <a:r>
              <a:rPr lang="ru-RU" dirty="0"/>
              <a:t>только в Санкт-Петербурге, необходимо перейти в «местоположение поставки» </a:t>
            </a:r>
            <a:r>
              <a:rPr lang="ru-RU" dirty="0" smtClean="0"/>
              <a:t>и выбрать </a:t>
            </a:r>
            <a:r>
              <a:rPr lang="ru-RU" dirty="0"/>
              <a:t>необходимый нам регион или </a:t>
            </a:r>
            <a:r>
              <a:rPr lang="ru-RU" dirty="0" smtClean="0"/>
              <a:t>округ</a:t>
            </a:r>
            <a:endParaRPr lang="ru-RU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8F4C5A-F47E-4596-8894-74B291279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6017" y="3602688"/>
            <a:ext cx="4056430" cy="3149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D9CFD3D-A80D-473E-8597-9D8B6E45EB8A}"/>
              </a:ext>
            </a:extLst>
          </p:cNvPr>
          <p:cNvCxnSpPr>
            <a:cxnSpLocks/>
          </p:cNvCxnSpPr>
          <p:nvPr/>
        </p:nvCxnSpPr>
        <p:spPr>
          <a:xfrm flipH="1">
            <a:off x="6724998" y="2635135"/>
            <a:ext cx="1487977" cy="17942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F7784B-1E93-4F38-BBE1-5EC64789F086}"/>
              </a:ext>
            </a:extLst>
          </p:cNvPr>
          <p:cNvSpPr txBox="1"/>
          <p:nvPr/>
        </p:nvSpPr>
        <p:spPr>
          <a:xfrm>
            <a:off x="160916" y="5177467"/>
            <a:ext cx="328886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Также можно выставить интересующий ценовой </a:t>
            </a:r>
            <a:r>
              <a:rPr lang="ru-RU" dirty="0" smtClean="0"/>
              <a:t>диапазон, </a:t>
            </a:r>
            <a:r>
              <a:rPr lang="ru-RU" dirty="0"/>
              <a:t>от </a:t>
            </a:r>
            <a:r>
              <a:rPr lang="ru-RU" dirty="0" smtClean="0"/>
              <a:t>которого начинается поиск закупок</a:t>
            </a:r>
            <a:endParaRPr lang="ru-RU" dirty="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BDE16AC-E597-44FC-99D7-08E21687DE36}"/>
              </a:ext>
            </a:extLst>
          </p:cNvPr>
          <p:cNvCxnSpPr/>
          <p:nvPr/>
        </p:nvCxnSpPr>
        <p:spPr>
          <a:xfrm flipV="1">
            <a:off x="327171" y="2919369"/>
            <a:ext cx="864066" cy="210846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D9CFD3D-A80D-473E-8597-9D8B6E45EB8A}"/>
              </a:ext>
            </a:extLst>
          </p:cNvPr>
          <p:cNvCxnSpPr>
            <a:cxnSpLocks/>
          </p:cNvCxnSpPr>
          <p:nvPr/>
        </p:nvCxnSpPr>
        <p:spPr>
          <a:xfrm>
            <a:off x="7353086" y="4871828"/>
            <a:ext cx="560813" cy="26407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06CCC949-BB01-4CED-BB3C-38A71968B0BF}"/>
              </a:ext>
            </a:extLst>
          </p:cNvPr>
          <p:cNvSpPr/>
          <p:nvPr/>
        </p:nvSpPr>
        <p:spPr>
          <a:xfrm rot="10800000">
            <a:off x="8077000" y="4488873"/>
            <a:ext cx="227418" cy="17619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1EF5CC-0FC4-4BA3-BD25-5124D96C0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352" r="17874"/>
          <a:stretch/>
        </p:blipFill>
        <p:spPr>
          <a:xfrm>
            <a:off x="2215678" y="859789"/>
            <a:ext cx="7452024" cy="5966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0C9DAD-68FD-4E07-B090-AE298B71AAF6}"/>
              </a:ext>
            </a:extLst>
          </p:cNvPr>
          <p:cNvSpPr txBox="1"/>
          <p:nvPr/>
        </p:nvSpPr>
        <p:spPr>
          <a:xfrm>
            <a:off x="1625217" y="139411"/>
            <a:ext cx="84296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После выполнения всех манипуляций, ЕИС выдаст нам все конкурсы в </a:t>
            </a:r>
            <a:r>
              <a:rPr lang="ru-RU" dirty="0" smtClean="0"/>
              <a:t>выбранном регионе(округе), в которых есть слово «обучение»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0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DB5074-A51A-483F-A82F-84CF9EAA9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101" y="2095500"/>
            <a:ext cx="7134225" cy="2105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7D5A7F-C263-4B7D-B2D0-3312BBCB5A7D}"/>
              </a:ext>
            </a:extLst>
          </p:cNvPr>
          <p:cNvSpPr txBox="1"/>
          <p:nvPr/>
        </p:nvSpPr>
        <p:spPr>
          <a:xfrm>
            <a:off x="5981700" y="143299"/>
            <a:ext cx="61150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Найдя интересующую нас закупку, обращаем внимание на сроки </a:t>
            </a:r>
            <a:r>
              <a:rPr lang="ru-RU" dirty="0" smtClean="0"/>
              <a:t>подачи </a:t>
            </a:r>
            <a:r>
              <a:rPr lang="ru-RU" dirty="0"/>
              <a:t>предложений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261DA8F-4ED7-4675-BB3A-65FF09C87F5C}"/>
              </a:ext>
            </a:extLst>
          </p:cNvPr>
          <p:cNvCxnSpPr/>
          <p:nvPr/>
        </p:nvCxnSpPr>
        <p:spPr>
          <a:xfrm>
            <a:off x="5981700" y="4057650"/>
            <a:ext cx="116205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38A7EC-6E5C-4F27-867C-B7289A9FF53C}"/>
              </a:ext>
            </a:extLst>
          </p:cNvPr>
          <p:cNvSpPr txBox="1"/>
          <p:nvPr/>
        </p:nvSpPr>
        <p:spPr>
          <a:xfrm>
            <a:off x="8543925" y="1981200"/>
            <a:ext cx="3419475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Для участия в некоторых закупках требуется денежное обеспечение участия или регистрация на </a:t>
            </a:r>
            <a:r>
              <a:rPr lang="ru-RU" dirty="0" smtClean="0"/>
              <a:t>ЭТП (электронной торговой площадке). </a:t>
            </a:r>
          </a:p>
          <a:p>
            <a:r>
              <a:rPr lang="ru-RU" dirty="0" smtClean="0"/>
              <a:t>Поэтому прием </a:t>
            </a:r>
            <a:r>
              <a:rPr lang="ru-RU" dirty="0"/>
              <a:t>заявок на участие в закупке </a:t>
            </a:r>
            <a:r>
              <a:rPr lang="ru-RU" dirty="0" smtClean="0"/>
              <a:t>Управлением </a:t>
            </a:r>
            <a:r>
              <a:rPr lang="ru-RU" dirty="0"/>
              <a:t>организации НИОКР осуществляется не позднее, чем за </a:t>
            </a:r>
            <a:r>
              <a:rPr lang="ru-RU" u="sng" dirty="0"/>
              <a:t>3 рабочих дня </a:t>
            </a:r>
            <a:r>
              <a:rPr lang="ru-RU" dirty="0"/>
              <a:t>до наступления </a:t>
            </a:r>
            <a:r>
              <a:rPr lang="ru-RU" dirty="0" smtClean="0"/>
              <a:t>даты </a:t>
            </a:r>
            <a:r>
              <a:rPr lang="ru-RU" dirty="0"/>
              <a:t>окончания подачи заявок.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9AFD0-FC77-471C-A537-226FF7682C19}"/>
              </a:ext>
            </a:extLst>
          </p:cNvPr>
          <p:cNvSpPr txBox="1"/>
          <p:nvPr/>
        </p:nvSpPr>
        <p:spPr>
          <a:xfrm>
            <a:off x="495822" y="1018779"/>
            <a:ext cx="713422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Для более подробного изучения закупки и доступа к конкурсной документации необходимо нажать на номер закупки</a:t>
            </a:r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id="{F34D7396-7DEF-4D64-8393-DF27E14A06C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08713" y="1981199"/>
            <a:ext cx="1670858" cy="471055"/>
          </a:xfrm>
          <a:prstGeom prst="curvedConnector3">
            <a:avLst>
              <a:gd name="adj1" fmla="val 88806"/>
            </a:avLst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изогнутый 22">
            <a:extLst>
              <a:ext uri="{FF2B5EF4-FFF2-40B4-BE49-F238E27FC236}">
                <a16:creationId xmlns:a16="http://schemas.microsoft.com/office/drawing/2014/main" id="{F34D7396-7DEF-4D64-8393-DF27E14A06CE}"/>
              </a:ext>
            </a:extLst>
          </p:cNvPr>
          <p:cNvCxnSpPr>
            <a:cxnSpLocks/>
          </p:cNvCxnSpPr>
          <p:nvPr/>
        </p:nvCxnSpPr>
        <p:spPr>
          <a:xfrm rot="10800000">
            <a:off x="7312298" y="3965778"/>
            <a:ext cx="1164785" cy="821663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A11AB6A-3DE7-4771-BD4E-C1526A1CFD86}"/>
              </a:ext>
            </a:extLst>
          </p:cNvPr>
          <p:cNvCxnSpPr/>
          <p:nvPr/>
        </p:nvCxnSpPr>
        <p:spPr>
          <a:xfrm>
            <a:off x="1451295" y="2784337"/>
            <a:ext cx="18875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97CDB9F-C294-441D-800E-0DF1079F96AE}"/>
              </a:ext>
            </a:extLst>
          </p:cNvPr>
          <p:cNvSpPr txBox="1"/>
          <p:nvPr/>
        </p:nvSpPr>
        <p:spPr>
          <a:xfrm>
            <a:off x="422945" y="4965770"/>
            <a:ext cx="645026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Если потребуется разъяснение конкурсной документации, то </a:t>
            </a:r>
            <a:r>
              <a:rPr lang="ru-RU" u="sng" dirty="0"/>
              <a:t>за 3 рабочих дня </a:t>
            </a:r>
            <a:r>
              <a:rPr lang="ru-RU" dirty="0"/>
              <a:t>до </a:t>
            </a:r>
            <a:r>
              <a:rPr lang="ru-RU" dirty="0" smtClean="0"/>
              <a:t>наступления даты окончания подачи заявок на участие в конкурсе,</a:t>
            </a:r>
            <a:r>
              <a:rPr lang="ru-RU" u="sng" dirty="0" smtClean="0"/>
              <a:t> </a:t>
            </a:r>
            <a:r>
              <a:rPr lang="ru-RU" dirty="0"/>
              <a:t>по регламенту закупок есть возможность направить такой запрос.</a:t>
            </a:r>
          </a:p>
        </p:txBody>
      </p:sp>
    </p:spTree>
    <p:extLst>
      <p:ext uri="{BB962C8B-B14F-4D97-AF65-F5344CB8AC3E}">
        <p14:creationId xmlns:p14="http://schemas.microsoft.com/office/powerpoint/2010/main" val="1998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5D46E-F9C6-401E-986C-FB5B0CB3E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997" t="3180" r="22475"/>
          <a:stretch/>
        </p:blipFill>
        <p:spPr>
          <a:xfrm>
            <a:off x="195574" y="245533"/>
            <a:ext cx="8508159" cy="6487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BA4F55-3D6A-49AA-A85E-BF9E7FFA2D60}"/>
              </a:ext>
            </a:extLst>
          </p:cNvPr>
          <p:cNvSpPr txBox="1"/>
          <p:nvPr/>
        </p:nvSpPr>
        <p:spPr>
          <a:xfrm>
            <a:off x="8872451" y="4147986"/>
            <a:ext cx="3172691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Внутри карточки закупки Вы сможете увидеть </a:t>
            </a:r>
            <a:r>
              <a:rPr lang="ru-RU" dirty="0" smtClean="0"/>
              <a:t>документы, предоставленные </a:t>
            </a:r>
            <a:r>
              <a:rPr lang="ru-RU" dirty="0"/>
              <a:t>заказчиком и более </a:t>
            </a:r>
            <a:r>
              <a:rPr lang="ru-RU" dirty="0" smtClean="0"/>
              <a:t>подробную информацию в конкурсной документации</a:t>
            </a:r>
            <a:endParaRPr lang="ru-RU" dirty="0"/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21D8B2EF-9D40-4A05-AA2D-44AE8E3454FE}"/>
              </a:ext>
            </a:extLst>
          </p:cNvPr>
          <p:cNvSpPr/>
          <p:nvPr/>
        </p:nvSpPr>
        <p:spPr>
          <a:xfrm>
            <a:off x="8454351" y="5493158"/>
            <a:ext cx="329738" cy="1019175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4D16CC-8FF1-47AB-A48F-6FEE92516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61" r="638"/>
          <a:stretch/>
        </p:blipFill>
        <p:spPr>
          <a:xfrm>
            <a:off x="166162" y="116439"/>
            <a:ext cx="6542785" cy="4422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2F7C2E-8E1F-43D4-AA44-261186BE58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-331"/>
          <a:stretch/>
        </p:blipFill>
        <p:spPr>
          <a:xfrm>
            <a:off x="6954474" y="3377825"/>
            <a:ext cx="4884074" cy="3225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82BF4F-63A2-478A-9E5C-5CF5AB1701BC}"/>
              </a:ext>
            </a:extLst>
          </p:cNvPr>
          <p:cNvSpPr txBox="1"/>
          <p:nvPr/>
        </p:nvSpPr>
        <p:spPr>
          <a:xfrm>
            <a:off x="6954474" y="620785"/>
            <a:ext cx="4353887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документации необходимо уделить особое внимание для каких компаний объявлен рассматриваемый конкурс.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СПбПУ не относится к малым и средним предпринимательствам. В таких конкурсах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не может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0FFB1-747A-417A-9CB8-C6DECF23F06A}"/>
              </a:ext>
            </a:extLst>
          </p:cNvPr>
          <p:cNvSpPr txBox="1"/>
          <p:nvPr/>
        </p:nvSpPr>
        <p:spPr>
          <a:xfrm>
            <a:off x="881148" y="4911972"/>
            <a:ext cx="5719733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указывает требования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участникам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закупки, в том числе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разрешительными документами  (сертификатами, лицензиями и т.п.)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закупке.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запрашиваемых документов участие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тендере невозможно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3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60BE4C0-679E-4C91-B746-E4B4C4202FF9}"/>
              </a:ext>
            </a:extLst>
          </p:cNvPr>
          <p:cNvSpPr txBox="1"/>
          <p:nvPr/>
        </p:nvSpPr>
        <p:spPr>
          <a:xfrm>
            <a:off x="100668" y="75501"/>
            <a:ext cx="480019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Если тендер </a:t>
            </a:r>
            <a:r>
              <a:rPr lang="ru-RU" dirty="0"/>
              <a:t>Вас заинтересовал </a:t>
            </a:r>
            <a:r>
              <a:rPr lang="ru-RU" dirty="0" smtClean="0"/>
              <a:t>и Вы готовы </a:t>
            </a:r>
            <a:r>
              <a:rPr lang="ru-RU" dirty="0"/>
              <a:t>участвовать в нем</a:t>
            </a:r>
            <a:r>
              <a:rPr lang="ru-RU" dirty="0" smtClean="0"/>
              <a:t>, то </a:t>
            </a:r>
            <a:r>
              <a:rPr lang="ru-RU" dirty="0"/>
              <a:t>от Вас потребуется </a:t>
            </a:r>
            <a:r>
              <a:rPr lang="ru-RU" dirty="0" smtClean="0"/>
              <a:t>предоставить в </a:t>
            </a:r>
            <a:r>
              <a:rPr lang="ru-RU" dirty="0"/>
              <a:t>324 кабинет 1 учебного корпуса подписанную </a:t>
            </a:r>
            <a:r>
              <a:rPr lang="ru-RU" b="1" u="sng" dirty="0"/>
              <a:t>директором института и руководителем </a:t>
            </a:r>
            <a:r>
              <a:rPr lang="ru-RU" b="1" u="sng" dirty="0" smtClean="0"/>
              <a:t>работ</a:t>
            </a:r>
            <a:r>
              <a:rPr lang="ru-RU" b="1" dirty="0" smtClean="0"/>
              <a:t> </a:t>
            </a:r>
            <a:r>
              <a:rPr lang="ru-RU" dirty="0"/>
              <a:t>заявку об участии в </a:t>
            </a:r>
            <a:r>
              <a:rPr lang="ru-RU" dirty="0" smtClean="0"/>
              <a:t>конкурсе. </a:t>
            </a:r>
          </a:p>
          <a:p>
            <a:endParaRPr lang="ru-RU" dirty="0"/>
          </a:p>
          <a:p>
            <a:r>
              <a:rPr lang="ru-RU" dirty="0" smtClean="0"/>
              <a:t>Скачать </a:t>
            </a:r>
            <a:r>
              <a:rPr lang="ru-RU" dirty="0"/>
              <a:t>бланк заявки, Вы можете на нашем сайте </a:t>
            </a:r>
            <a:r>
              <a:rPr lang="en-US" dirty="0" smtClean="0">
                <a:hlinkClick r:id="rId2"/>
              </a:rPr>
              <a:t>https://www.spbstu.ru/</a:t>
            </a:r>
            <a:endParaRPr lang="ru-RU" dirty="0" smtClean="0"/>
          </a:p>
          <a:p>
            <a:r>
              <a:rPr lang="ru-RU" dirty="0" smtClean="0"/>
              <a:t>в разделе: </a:t>
            </a:r>
            <a:r>
              <a:rPr lang="ru-RU" dirty="0"/>
              <a:t>работникам → административный каталог → Управление </a:t>
            </a:r>
            <a:r>
              <a:rPr lang="ru-RU" dirty="0" smtClean="0"/>
              <a:t>организации </a:t>
            </a:r>
            <a:r>
              <a:rPr lang="ru-RU" dirty="0"/>
              <a:t>НИОКР →</a:t>
            </a:r>
            <a:r>
              <a:rPr lang="ru-RU" dirty="0" smtClean="0"/>
              <a:t> </a:t>
            </a:r>
            <a:r>
              <a:rPr lang="ru-RU" sz="2000" i="1" dirty="0"/>
              <a:t>«</a:t>
            </a:r>
            <a:r>
              <a:rPr lang="ru-RU" sz="1400" i="1" dirty="0"/>
              <a:t>Об утверждении и введении </a:t>
            </a:r>
            <a:r>
              <a:rPr lang="ru-RU" sz="1400" i="1" dirty="0" smtClean="0"/>
              <a:t>в действие </a:t>
            </a:r>
            <a:r>
              <a:rPr lang="ru-RU" sz="1400" i="1" dirty="0"/>
              <a:t>Порядка работы </a:t>
            </a:r>
            <a:r>
              <a:rPr lang="ru-RU" sz="1400" i="1" dirty="0" smtClean="0"/>
              <a:t>по организации </a:t>
            </a:r>
            <a:r>
              <a:rPr lang="ru-RU" sz="1400" i="1" dirty="0"/>
              <a:t>участия </a:t>
            </a:r>
            <a:r>
              <a:rPr lang="ru-RU" sz="1400" i="1" dirty="0" smtClean="0"/>
              <a:t>ФГАОУ ВО </a:t>
            </a:r>
            <a:r>
              <a:rPr lang="ru-RU" sz="1400" i="1" dirty="0"/>
              <a:t>«СПбПУ» в </a:t>
            </a:r>
            <a:r>
              <a:rPr lang="ru-RU" sz="1400" i="1" dirty="0" smtClean="0"/>
              <a:t>качестве поставщика …»)</a:t>
            </a:r>
            <a:r>
              <a:rPr lang="ru-RU" sz="1400" dirty="0" smtClean="0"/>
              <a:t> 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Указать номер закупки из ЕИС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Цену </a:t>
            </a:r>
            <a:r>
              <a:rPr lang="ru-RU" dirty="0" smtClean="0"/>
              <a:t>(минимальную), за которую Вы </a:t>
            </a:r>
            <a:r>
              <a:rPr lang="ru-RU" dirty="0"/>
              <a:t>готовы </a:t>
            </a:r>
            <a:r>
              <a:rPr lang="ru-RU" dirty="0" smtClean="0"/>
              <a:t>выполнить работы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Ответственное лицо с которым </a:t>
            </a:r>
            <a:r>
              <a:rPr lang="ru-RU" dirty="0" smtClean="0"/>
              <a:t>будут </a:t>
            </a:r>
            <a:r>
              <a:rPr lang="ru-RU" dirty="0"/>
              <a:t>взаимодействовать </a:t>
            </a:r>
            <a:r>
              <a:rPr lang="ru-RU"/>
              <a:t>сотрудники </a:t>
            </a:r>
            <a:r>
              <a:rPr lang="ru-RU" smtClean="0"/>
              <a:t>отдела сопровождения конкурсов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63" y="164534"/>
            <a:ext cx="7173206" cy="65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E9EB4A-4D89-4269-869E-43BAE69ABAE0}"/>
              </a:ext>
            </a:extLst>
          </p:cNvPr>
          <p:cNvSpPr txBox="1"/>
          <p:nvPr/>
        </p:nvSpPr>
        <p:spPr>
          <a:xfrm>
            <a:off x="923925" y="497266"/>
            <a:ext cx="9448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Если закупка Вас заинтересовала или у </a:t>
            </a:r>
            <a:r>
              <a:rPr lang="ru-RU" sz="2400" dirty="0" smtClean="0"/>
              <a:t>Вас </a:t>
            </a:r>
            <a:r>
              <a:rPr lang="ru-RU" sz="2400" dirty="0"/>
              <a:t>появились вопросы по участию или любые другие вопросы, просим Вас обратиться в Отдел сопровождения конкурсов Управления организации </a:t>
            </a:r>
            <a:r>
              <a:rPr lang="ru-RU" sz="2400" dirty="0" smtClean="0"/>
              <a:t>НИОКР </a:t>
            </a:r>
            <a:endParaRPr lang="ru-RU" sz="2400" dirty="0"/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:a16="http://schemas.microsoft.com/office/drawing/2014/main" id="{E66604E7-2209-437B-9F39-37BF5FFD2FA3}"/>
              </a:ext>
            </a:extLst>
          </p:cNvPr>
          <p:cNvSpPr/>
          <p:nvPr/>
        </p:nvSpPr>
        <p:spPr>
          <a:xfrm>
            <a:off x="3219450" y="2066926"/>
            <a:ext cx="5348287" cy="36290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84751-A0B9-4FF7-A532-63F8056CBB2D}"/>
              </a:ext>
            </a:extLst>
          </p:cNvPr>
          <p:cNvSpPr txBox="1"/>
          <p:nvPr/>
        </p:nvSpPr>
        <p:spPr>
          <a:xfrm>
            <a:off x="3624262" y="2710398"/>
            <a:ext cx="4943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Контакты</a:t>
            </a:r>
            <a:r>
              <a:rPr lang="en-US" dirty="0"/>
              <a:t>:</a:t>
            </a:r>
          </a:p>
          <a:p>
            <a:pPr algn="ctr"/>
            <a:r>
              <a:rPr lang="ru-RU" dirty="0"/>
              <a:t>начальник Управления организации НИОКР</a:t>
            </a:r>
          </a:p>
          <a:p>
            <a:pPr algn="ctr"/>
            <a:r>
              <a:rPr lang="ru-RU" dirty="0"/>
              <a:t>Стешенков </a:t>
            </a:r>
            <a:r>
              <a:rPr lang="ru-RU" dirty="0" smtClean="0"/>
              <a:t>Леонид Петрович</a:t>
            </a:r>
            <a:endParaRPr lang="en-US" dirty="0"/>
          </a:p>
          <a:p>
            <a:pPr algn="ctr"/>
            <a:r>
              <a:rPr lang="en-US" dirty="0">
                <a:hlinkClick r:id="rId2"/>
              </a:rPr>
              <a:t>steshenkov@spbstu.ru</a:t>
            </a:r>
            <a:r>
              <a:rPr lang="ru-RU" dirty="0"/>
              <a:t>  / </a:t>
            </a:r>
            <a:r>
              <a:rPr lang="en-US" dirty="0">
                <a:hlinkClick r:id="rId3"/>
              </a:rPr>
              <a:t>osk@spbstu.ru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en-US" dirty="0"/>
              <a:t>294-03-54</a:t>
            </a:r>
            <a:r>
              <a:rPr lang="ru-RU" dirty="0"/>
              <a:t> / 552-74-28</a:t>
            </a:r>
            <a:endParaRPr lang="en-US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6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0845"/>
            <a:ext cx="8207415" cy="8457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Функции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Отдела сопровождения конкурсов</a:t>
            </a:r>
            <a:endParaRPr lang="ru-RU" b="1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0556"/>
            <a:ext cx="9360877" cy="39801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- взаимодействие со структурными подразделениями Университета для сбора предложений на выполнение НИОКР (оказание услуг) в рамках их компетенции, с учетом заявок, размещаемых на информационных сайтах;</a:t>
            </a:r>
          </a:p>
          <a:p>
            <a:pPr marL="0" indent="0" algn="just">
              <a:buNone/>
            </a:pPr>
            <a:r>
              <a:rPr lang="ru-RU" dirty="0"/>
              <a:t>- организация работы по формированию и размещению конкурсных заявок на право заключения контракта (договора) на выполнение НИОКР (оказание услуг) Университета в качестве поставщика;</a:t>
            </a:r>
          </a:p>
          <a:p>
            <a:pPr marL="0" indent="0" algn="just">
              <a:buNone/>
            </a:pPr>
            <a:r>
              <a:rPr lang="ru-RU" dirty="0"/>
              <a:t>- организация предоставления банковских гарантий в целях обеспечения участия в конкурсах и аукционах, а также исполнения контрактов (договоров) в случае определения Университета победителем закупки;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организация банковского сопровождения выполнения НИОКР в рамках реализуемых контрактов (договоров, соглашений);</a:t>
            </a:r>
          </a:p>
          <a:p>
            <a:pPr marL="0"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мониторинг федеральных, отраслевых, ведомственных и других программ развития, в рамках которых проводятся конкурсы на выполнение НИОКР и информирование структурных подразделений Университета;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92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5300" y="415780"/>
            <a:ext cx="456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Алгоритм участия </a:t>
            </a:r>
            <a:r>
              <a:rPr lang="ru-RU" b="1" dirty="0"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cs typeface="Times New Roman" panose="02020603050405020304" pitchFamily="18" charset="0"/>
              </a:rPr>
              <a:t>конкурентных закупках</a:t>
            </a:r>
            <a:endParaRPr lang="ru-RU" b="1" dirty="0"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80607" y="869767"/>
            <a:ext cx="7278925" cy="4712222"/>
            <a:chOff x="-2552617" y="1111984"/>
            <a:chExt cx="7278925" cy="4721548"/>
          </a:xfrm>
        </p:grpSpPr>
        <p:sp>
          <p:nvSpPr>
            <p:cNvPr id="6" name="Стрелка вниз 5"/>
            <p:cNvSpPr/>
            <p:nvPr/>
          </p:nvSpPr>
          <p:spPr>
            <a:xfrm>
              <a:off x="-1385695" y="1625619"/>
              <a:ext cx="107152" cy="187973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Скругленный прямоугольник 1"/>
            <p:cNvSpPr>
              <a:spLocks noChangeArrowheads="1"/>
            </p:cNvSpPr>
            <p:nvPr/>
          </p:nvSpPr>
          <p:spPr bwMode="auto">
            <a:xfrm>
              <a:off x="-2552617" y="1111984"/>
              <a:ext cx="2537970" cy="4857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hangingPunct="0"/>
              <a:r>
                <a:rPr lang="ru-RU" sz="1000" dirty="0" smtClean="0">
                  <a:solidFill>
                    <a:schemeClr val="bg1"/>
                  </a:solidFill>
                </a:rPr>
                <a:t>Поиск </a:t>
              </a:r>
              <a:r>
                <a:rPr lang="ru-RU" sz="1000" dirty="0">
                  <a:solidFill>
                    <a:schemeClr val="bg1"/>
                  </a:solidFill>
                </a:rPr>
                <a:t>информации о проведении конкурентных </a:t>
              </a:r>
              <a:r>
                <a:rPr lang="ru-RU" sz="1000" dirty="0" smtClean="0">
                  <a:solidFill>
                    <a:schemeClr val="bg1"/>
                  </a:solidFill>
                </a:rPr>
                <a:t>закупок </a:t>
              </a:r>
              <a:r>
                <a:rPr lang="ru-RU" sz="1000" dirty="0">
                  <a:solidFill>
                    <a:schemeClr val="bg1"/>
                  </a:solidFill>
                </a:rPr>
                <a:t>(</a:t>
              </a:r>
              <a:r>
                <a:rPr lang="en-US" sz="1000" dirty="0" err="1">
                  <a:solidFill>
                    <a:schemeClr val="bg1"/>
                  </a:solidFill>
                </a:rPr>
                <a:t>BicoTender</a:t>
              </a:r>
              <a:r>
                <a:rPr lang="en-US" sz="1000" dirty="0">
                  <a:solidFill>
                    <a:schemeClr val="bg1"/>
                  </a:solidFill>
                </a:rPr>
                <a:t>, Is-</a:t>
              </a:r>
              <a:r>
                <a:rPr lang="en-US" sz="1000" dirty="0" err="1">
                  <a:solidFill>
                    <a:schemeClr val="bg1"/>
                  </a:solidFill>
                </a:rPr>
                <a:t>zakupki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ru-RU" sz="1000" dirty="0">
                  <a:solidFill>
                    <a:schemeClr val="bg1"/>
                  </a:solidFill>
                </a:rPr>
                <a:t>ЕИС)</a:t>
              </a:r>
            </a:p>
          </p:txBody>
        </p:sp>
        <p:sp>
          <p:nvSpPr>
            <p:cNvPr id="8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-2536195" y="1847690"/>
              <a:ext cx="2534258" cy="50519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</a:rPr>
                <a:t>Информирование подразделений </a:t>
              </a:r>
              <a:r>
                <a:rPr lang="ru-RU" sz="1000" dirty="0">
                  <a:solidFill>
                    <a:schemeClr val="bg1"/>
                  </a:solidFill>
                </a:rPr>
                <a:t>Университета</a:t>
              </a:r>
            </a:p>
          </p:txBody>
        </p:sp>
        <p:sp>
          <p:nvSpPr>
            <p:cNvPr id="9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-2528267" y="2688782"/>
              <a:ext cx="2489269" cy="3814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000" dirty="0" smtClean="0">
                  <a:solidFill>
                    <a:schemeClr val="bg1"/>
                  </a:solidFill>
                </a:rPr>
                <a:t>Подача </a:t>
              </a:r>
              <a:r>
                <a:rPr lang="ru-RU" sz="1000" dirty="0">
                  <a:solidFill>
                    <a:schemeClr val="bg1"/>
                  </a:solidFill>
                </a:rPr>
                <a:t>заявки инициатором (подразделением Университета)</a:t>
              </a:r>
            </a:p>
          </p:txBody>
        </p:sp>
        <p:sp>
          <p:nvSpPr>
            <p:cNvPr id="10" name="Скругленный прямоугольник 9"/>
            <p:cNvSpPr>
              <a:spLocks noChangeArrowheads="1"/>
            </p:cNvSpPr>
            <p:nvPr/>
          </p:nvSpPr>
          <p:spPr bwMode="auto">
            <a:xfrm>
              <a:off x="1100925" y="2596750"/>
              <a:ext cx="3625383" cy="149448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sz="1000" dirty="0" smtClean="0">
                <a:solidFill>
                  <a:schemeClr val="bg1"/>
                </a:solidFill>
              </a:endParaRPr>
            </a:p>
            <a:p>
              <a:endParaRPr lang="ru-RU" sz="1000" dirty="0">
                <a:solidFill>
                  <a:schemeClr val="bg1"/>
                </a:solidFill>
              </a:endParaRPr>
            </a:p>
            <a:p>
              <a:r>
                <a:rPr lang="ru-RU" sz="1000" dirty="0" smtClean="0">
                  <a:solidFill>
                    <a:schemeClr val="bg1"/>
                  </a:solidFill>
                </a:rPr>
                <a:t>Формирование заявки Университета.</a:t>
              </a:r>
              <a:endParaRPr lang="ru-RU" sz="1000" dirty="0">
                <a:solidFill>
                  <a:schemeClr val="bg1"/>
                </a:solidFill>
              </a:endParaRPr>
            </a:p>
            <a:p>
              <a:r>
                <a:rPr lang="ru-RU" sz="1000" dirty="0">
                  <a:solidFill>
                    <a:schemeClr val="bg1"/>
                  </a:solidFill>
                </a:rPr>
                <a:t>Отделом сопровождения конкурсов предоставляется пакет </a:t>
              </a:r>
              <a:r>
                <a:rPr lang="ru-RU" sz="1000" dirty="0" smtClean="0">
                  <a:solidFill>
                    <a:schemeClr val="bg1"/>
                  </a:solidFill>
                </a:rPr>
                <a:t>документов общего характера</a:t>
              </a:r>
            </a:p>
            <a:p>
              <a:endParaRPr lang="ru-RU" sz="1000" dirty="0">
                <a:solidFill>
                  <a:schemeClr val="bg1"/>
                </a:solidFill>
              </a:endParaRPr>
            </a:p>
            <a:p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1" name="Скругленный прямоугольник 11"/>
            <p:cNvSpPr>
              <a:spLocks noChangeArrowheads="1"/>
            </p:cNvSpPr>
            <p:nvPr/>
          </p:nvSpPr>
          <p:spPr bwMode="auto">
            <a:xfrm>
              <a:off x="-2490052" y="3392731"/>
              <a:ext cx="2451054" cy="5658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hangingPunct="0"/>
              <a:r>
                <a:rPr lang="ru-RU" sz="1000" dirty="0" smtClean="0">
                  <a:solidFill>
                    <a:schemeClr val="bg1"/>
                  </a:solidFill>
                </a:rPr>
                <a:t>Организация </a:t>
              </a:r>
              <a:r>
                <a:rPr lang="ru-RU" sz="1000" dirty="0">
                  <a:solidFill>
                    <a:schemeClr val="bg1"/>
                  </a:solidFill>
                </a:rPr>
                <a:t>обеспечения участия (средства НЧ)</a:t>
              </a:r>
            </a:p>
          </p:txBody>
        </p:sp>
        <p:sp>
          <p:nvSpPr>
            <p:cNvPr id="12" name="Скругленный прямоугольник 11"/>
            <p:cNvSpPr>
              <a:spLocks noChangeArrowheads="1"/>
            </p:cNvSpPr>
            <p:nvPr/>
          </p:nvSpPr>
          <p:spPr bwMode="auto">
            <a:xfrm>
              <a:off x="-2465701" y="4263050"/>
              <a:ext cx="2451054" cy="5658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hangingPunct="0"/>
              <a:r>
                <a:rPr lang="ru-RU" sz="1000" dirty="0" smtClean="0">
                  <a:solidFill>
                    <a:schemeClr val="bg1"/>
                  </a:solidFill>
                </a:rPr>
                <a:t>Информирование </a:t>
              </a:r>
              <a:r>
                <a:rPr lang="ru-RU" sz="1000" dirty="0">
                  <a:solidFill>
                    <a:schemeClr val="bg1"/>
                  </a:solidFill>
                </a:rPr>
                <a:t>инициатора о результатах проведения </a:t>
              </a:r>
              <a:r>
                <a:rPr lang="ru-RU" sz="1000" dirty="0" smtClean="0">
                  <a:solidFill>
                    <a:schemeClr val="bg1"/>
                  </a:solidFill>
                </a:rPr>
                <a:t>закупки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3" name="Скругленный прямоугольник 11"/>
            <p:cNvSpPr>
              <a:spLocks noChangeArrowheads="1"/>
            </p:cNvSpPr>
            <p:nvPr/>
          </p:nvSpPr>
          <p:spPr bwMode="auto">
            <a:xfrm>
              <a:off x="-2490051" y="5160571"/>
              <a:ext cx="2451054" cy="6729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70AD47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hangingPunct="0"/>
              <a:r>
                <a:rPr lang="ru-RU" sz="1000" dirty="0" smtClean="0">
                  <a:solidFill>
                    <a:schemeClr val="bg1"/>
                  </a:solidFill>
                </a:rPr>
                <a:t>Обеспечение </a:t>
              </a:r>
              <a:r>
                <a:rPr lang="ru-RU" sz="1000" dirty="0">
                  <a:solidFill>
                    <a:schemeClr val="bg1"/>
                  </a:solidFill>
                </a:rPr>
                <a:t>исполнения договора (контракта) </a:t>
              </a:r>
              <a:r>
                <a:rPr lang="ru-RU" sz="1000" dirty="0" smtClean="0">
                  <a:solidFill>
                    <a:schemeClr val="bg1"/>
                  </a:solidFill>
                </a:rPr>
                <a:t>путем </a:t>
              </a:r>
              <a:r>
                <a:rPr lang="ru-RU" sz="1000" dirty="0">
                  <a:solidFill>
                    <a:schemeClr val="bg1"/>
                  </a:solidFill>
                </a:rPr>
                <a:t>оформления банковской </a:t>
              </a:r>
              <a:r>
                <a:rPr lang="ru-RU" sz="1000" dirty="0" smtClean="0">
                  <a:solidFill>
                    <a:schemeClr val="bg1"/>
                  </a:solidFill>
                </a:rPr>
                <a:t>гарантии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Стрелка вниз 13"/>
          <p:cNvSpPr/>
          <p:nvPr/>
        </p:nvSpPr>
        <p:spPr>
          <a:xfrm rot="16200000">
            <a:off x="4952797" y="4871234"/>
            <a:ext cx="199133" cy="80083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1"/>
          <p:cNvSpPr>
            <a:spLocks noChangeArrowheads="1"/>
          </p:cNvSpPr>
          <p:nvPr/>
        </p:nvSpPr>
        <p:spPr bwMode="auto">
          <a:xfrm>
            <a:off x="5634149" y="5857158"/>
            <a:ext cx="2442948" cy="6443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hangingPunct="0"/>
            <a:r>
              <a:rPr lang="ru-RU" sz="1000" dirty="0" smtClean="0">
                <a:solidFill>
                  <a:schemeClr val="bg1"/>
                </a:solidFill>
              </a:rPr>
              <a:t>Направление </a:t>
            </a:r>
            <a:r>
              <a:rPr lang="ru-RU" sz="1000" dirty="0">
                <a:solidFill>
                  <a:schemeClr val="bg1"/>
                </a:solidFill>
              </a:rPr>
              <a:t>проекта договора (контракта) инициатору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6802047" y="5625772"/>
            <a:ext cx="107152" cy="25211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1"/>
          <p:cNvSpPr>
            <a:spLocks noChangeArrowheads="1"/>
          </p:cNvSpPr>
          <p:nvPr/>
        </p:nvSpPr>
        <p:spPr bwMode="auto">
          <a:xfrm>
            <a:off x="5610500" y="4910357"/>
            <a:ext cx="2451054" cy="9025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hangingPunct="0"/>
            <a:r>
              <a:rPr lang="ru-RU" sz="1000" dirty="0" smtClean="0">
                <a:solidFill>
                  <a:schemeClr val="bg1"/>
                </a:solidFill>
              </a:rPr>
              <a:t>Подписание проекта договора (контракта) ЭЦП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142439" y="2201295"/>
            <a:ext cx="107152" cy="25211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148186" y="2869925"/>
            <a:ext cx="107152" cy="25211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142439" y="3768880"/>
            <a:ext cx="107152" cy="25211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3138661" y="4690439"/>
            <a:ext cx="107152" cy="25211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4976445" y="2258857"/>
            <a:ext cx="199133" cy="80083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4651948" y="3325888"/>
            <a:ext cx="785660" cy="202228"/>
          </a:xfrm>
          <a:prstGeom prst="left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11"/>
          <p:cNvSpPr>
            <a:spLocks noChangeArrowheads="1"/>
          </p:cNvSpPr>
          <p:nvPr/>
        </p:nvSpPr>
        <p:spPr bwMode="auto">
          <a:xfrm>
            <a:off x="2077748" y="5841427"/>
            <a:ext cx="2442948" cy="64431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hangingPunct="0"/>
            <a:r>
              <a:rPr lang="ru-RU" sz="1000" dirty="0">
                <a:solidFill>
                  <a:schemeClr val="bg1"/>
                </a:solidFill>
              </a:rPr>
              <a:t>Оплата вознаграждения (за выдачу БГ, а также </a:t>
            </a:r>
            <a:r>
              <a:rPr lang="ru-RU" sz="1000" dirty="0" smtClean="0">
                <a:solidFill>
                  <a:schemeClr val="bg1"/>
                </a:solidFill>
              </a:rPr>
              <a:t>услуг оператора </a:t>
            </a:r>
            <a:r>
              <a:rPr lang="ru-RU" sz="1000" dirty="0">
                <a:solidFill>
                  <a:schemeClr val="bg1"/>
                </a:solidFill>
              </a:rPr>
              <a:t>ЭТП </a:t>
            </a:r>
            <a:r>
              <a:rPr lang="ru-RU" sz="1000" dirty="0" smtClean="0">
                <a:solidFill>
                  <a:schemeClr val="bg1"/>
                </a:solidFill>
              </a:rPr>
              <a:t>– средства инициатора</a:t>
            </a:r>
            <a:r>
              <a:rPr lang="ru-RU" sz="1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3138661" y="5614305"/>
            <a:ext cx="107152" cy="25211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714375" y="2302693"/>
            <a:ext cx="11144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000" dirty="0" smtClean="0"/>
              <a:t>Алгоритм поиска предложений на сайте </a:t>
            </a:r>
            <a:r>
              <a:rPr lang="ru-RU" sz="4000" u="sng" dirty="0" smtClean="0"/>
              <a:t>Единой информационной системе в сфере закупок</a:t>
            </a:r>
            <a:endParaRPr lang="ru-RU" sz="4000" u="sng" dirty="0"/>
          </a:p>
        </p:txBody>
      </p:sp>
    </p:spTree>
    <p:extLst>
      <p:ext uri="{BB962C8B-B14F-4D97-AF65-F5344CB8AC3E}">
        <p14:creationId xmlns:p14="http://schemas.microsoft.com/office/powerpoint/2010/main" val="342586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21668"/>
            <a:ext cx="11039475" cy="27762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>
                <a:latin typeface="+mn-lt"/>
              </a:rPr>
              <a:t>На сайте </a:t>
            </a:r>
            <a:r>
              <a:rPr lang="ru-RU" sz="4000" u="sng" dirty="0">
                <a:latin typeface="+mn-lt"/>
              </a:rPr>
              <a:t>Единой информационной системы в сфере закупок (</a:t>
            </a:r>
            <a:r>
              <a:rPr lang="en-US" sz="4000" dirty="0">
                <a:latin typeface="+mn-lt"/>
                <a:hlinkClick r:id="rId2"/>
              </a:rPr>
              <a:t>http://zakupki.gov.ru</a:t>
            </a:r>
            <a:r>
              <a:rPr lang="ru-RU" sz="4000" dirty="0">
                <a:latin typeface="+mn-lt"/>
              </a:rPr>
              <a:t>) размещается информация о проведении конкурентных процедур в рамках 44-ФЗ и 223-ФЗ.</a:t>
            </a:r>
          </a:p>
        </p:txBody>
      </p:sp>
    </p:spTree>
    <p:extLst>
      <p:ext uri="{BB962C8B-B14F-4D97-AF65-F5344CB8AC3E}">
        <p14:creationId xmlns:p14="http://schemas.microsoft.com/office/powerpoint/2010/main" val="167660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6725"/>
            <a:ext cx="10563225" cy="542925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4500" b="1" dirty="0">
                <a:latin typeface="+mn-lt"/>
              </a:rPr>
              <a:t>Основные критерии поиска конкурентных закупок</a:t>
            </a:r>
            <a:r>
              <a:rPr lang="ru-RU" sz="4500" b="1" dirty="0" smtClean="0">
                <a:latin typeface="+mn-lt"/>
              </a:rPr>
              <a:t>:</a:t>
            </a:r>
          </a:p>
          <a:p>
            <a:pPr marL="0" indent="0">
              <a:spcBef>
                <a:spcPts val="600"/>
              </a:spcBef>
              <a:buNone/>
            </a:pPr>
            <a:endParaRPr lang="ru-RU" sz="3800" b="1" dirty="0">
              <a:latin typeface="+mn-lt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800" dirty="0">
                <a:latin typeface="+mn-lt"/>
              </a:rPr>
              <a:t>1 . Вариант поиска: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800" dirty="0">
                <a:latin typeface="+mn-lt"/>
              </a:rPr>
              <a:t>по «ключевым» словам;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800" dirty="0">
                <a:latin typeface="+mn-lt"/>
              </a:rPr>
              <a:t>по наименованию потенциального заказчика.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800" dirty="0">
                <a:latin typeface="+mn-lt"/>
              </a:rPr>
              <a:t>2. Преимущества участия в отношении участников закупок при указании которых в конкурсной документации ФГАОУ ВО «СПбПУ» не может принимать участие в конкурентной закупке: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800" dirty="0">
                <a:latin typeface="+mn-lt"/>
              </a:rPr>
              <a:t>субъекты малого предпринимательства, социально ориентированные некоммерческие организации;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800" dirty="0">
                <a:latin typeface="+mn-lt"/>
              </a:rPr>
              <a:t>организации инвалидов;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800" dirty="0">
                <a:latin typeface="+mn-lt"/>
              </a:rPr>
              <a:t>учреждения уголовно-исполнительной системы;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3800" dirty="0">
                <a:latin typeface="+mn-lt"/>
              </a:rPr>
              <a:t>единственный поставщик.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800" dirty="0">
                <a:latin typeface="+mn-lt"/>
              </a:rPr>
              <a:t>3. Наличие разрешительной документации у ФГАОУ ВО «СПбПУ» для выполнения работ (оказания услуг) (Лицензии, свидетельства, сертификаты и т.д.).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3800" dirty="0">
                <a:latin typeface="+mn-lt"/>
              </a:rPr>
              <a:t>4. Возможность выполнения работы (оказания услуги) в соответствии с требованиями технического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54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CB8739-FA41-44F1-BC8B-2101C2C6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37" y="90739"/>
            <a:ext cx="9905998" cy="312420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Для поиска</a:t>
            </a:r>
            <a:r>
              <a:rPr lang="en-US" dirty="0"/>
              <a:t> </a:t>
            </a:r>
            <a:r>
              <a:rPr lang="ru-RU" dirty="0"/>
              <a:t>конкурсов используется сайт ЕИС закупок </a:t>
            </a:r>
            <a:r>
              <a:rPr lang="en-US" dirty="0">
                <a:hlinkClick r:id="rId2"/>
              </a:rPr>
              <a:t>https://zakupki.gov.ru/epz/main/public/home.html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ADB158-0F32-499D-ACCA-D07B99E207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908" r="14407"/>
          <a:stretch/>
        </p:blipFill>
        <p:spPr>
          <a:xfrm>
            <a:off x="1421475" y="878826"/>
            <a:ext cx="8287789" cy="59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1ACCE-0300-4DF9-9218-C81CF3F4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235" r="14338"/>
          <a:stretch/>
        </p:blipFill>
        <p:spPr>
          <a:xfrm>
            <a:off x="1173215" y="1510710"/>
            <a:ext cx="6892819" cy="4902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EAD8B-B559-4D55-A321-9B97F3787C17}"/>
              </a:ext>
            </a:extLst>
          </p:cNvPr>
          <p:cNvSpPr txBox="1"/>
          <p:nvPr/>
        </p:nvSpPr>
        <p:spPr>
          <a:xfrm>
            <a:off x="3112316" y="247829"/>
            <a:ext cx="4572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Для корректного поиска потребуется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02C63-5C8B-4844-8CBF-E86A08CD8245}"/>
              </a:ext>
            </a:extLst>
          </p:cNvPr>
          <p:cNvSpPr txBox="1"/>
          <p:nvPr/>
        </p:nvSpPr>
        <p:spPr>
          <a:xfrm>
            <a:off x="9051721" y="2256639"/>
            <a:ext cx="286903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Выставить в параметрах поиска значения на законах</a:t>
            </a:r>
            <a:r>
              <a:rPr lang="en-US" dirty="0"/>
              <a:t>: </a:t>
            </a:r>
            <a:r>
              <a:rPr lang="ru-RU" dirty="0" smtClean="0"/>
              <a:t>«44-ФЗ» </a:t>
            </a:r>
            <a:r>
              <a:rPr lang="ru-RU" dirty="0"/>
              <a:t>и </a:t>
            </a:r>
            <a:r>
              <a:rPr lang="ru-RU" dirty="0" smtClean="0"/>
              <a:t>«</a:t>
            </a:r>
            <a:r>
              <a:rPr lang="en-US" dirty="0" smtClean="0"/>
              <a:t>223-</a:t>
            </a:r>
            <a:r>
              <a:rPr lang="ru-RU" dirty="0" smtClean="0"/>
              <a:t>ФЗ»</a:t>
            </a:r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DE58A1F2-E373-412D-B8E5-B269FAABE0D9}"/>
              </a:ext>
            </a:extLst>
          </p:cNvPr>
          <p:cNvSpPr/>
          <p:nvPr/>
        </p:nvSpPr>
        <p:spPr>
          <a:xfrm rot="4224661">
            <a:off x="7797950" y="2439574"/>
            <a:ext cx="200665" cy="2377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5CB72-A350-4BE5-A59B-2769D8969233}"/>
              </a:ext>
            </a:extLst>
          </p:cNvPr>
          <p:cNvSpPr txBox="1"/>
          <p:nvPr/>
        </p:nvSpPr>
        <p:spPr>
          <a:xfrm>
            <a:off x="9081129" y="4788258"/>
            <a:ext cx="272921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Выставить значение в этапах закупок только на – </a:t>
            </a:r>
            <a:r>
              <a:rPr lang="ru-RU" dirty="0" smtClean="0"/>
              <a:t>«Подача заявок»</a:t>
            </a:r>
            <a:endParaRPr lang="ru-RU" dirty="0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9F67F9A5-A9C2-438A-A9C3-38A46A09E6C6}"/>
              </a:ext>
            </a:extLst>
          </p:cNvPr>
          <p:cNvSpPr/>
          <p:nvPr/>
        </p:nvSpPr>
        <p:spPr>
          <a:xfrm>
            <a:off x="6715434" y="5081399"/>
            <a:ext cx="2365695" cy="126736"/>
          </a:xfrm>
          <a:prstGeom prst="leftArrow">
            <a:avLst>
              <a:gd name="adj1" fmla="val 50000"/>
              <a:gd name="adj2" fmla="val 52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>
            <a:extLst>
              <a:ext uri="{FF2B5EF4-FFF2-40B4-BE49-F238E27FC236}">
                <a16:creationId xmlns:a16="http://schemas.microsoft.com/office/drawing/2014/main" id="{6062674C-BB78-4AB7-A9CF-5D0E1CF1BBE5}"/>
              </a:ext>
            </a:extLst>
          </p:cNvPr>
          <p:cNvSpPr/>
          <p:nvPr/>
        </p:nvSpPr>
        <p:spPr>
          <a:xfrm>
            <a:off x="5840737" y="3941211"/>
            <a:ext cx="127804" cy="3564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E2E7C-764E-48B1-A95D-1D4ED6767F1A}"/>
              </a:ext>
            </a:extLst>
          </p:cNvPr>
          <p:cNvSpPr txBox="1"/>
          <p:nvPr/>
        </p:nvSpPr>
        <p:spPr>
          <a:xfrm>
            <a:off x="108066" y="866812"/>
            <a:ext cx="106652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Ввести в окно поиска </a:t>
            </a:r>
            <a:r>
              <a:rPr lang="ru-RU" dirty="0" smtClean="0"/>
              <a:t>«ключевые слова» </a:t>
            </a:r>
            <a:r>
              <a:rPr lang="ru-RU" dirty="0"/>
              <a:t>по тематикам, которые Вас интересуют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0238BF5-A986-4A23-861E-503DD1AC6F7C}"/>
              </a:ext>
            </a:extLst>
          </p:cNvPr>
          <p:cNvSpPr/>
          <p:nvPr/>
        </p:nvSpPr>
        <p:spPr>
          <a:xfrm>
            <a:off x="4210050" y="1236144"/>
            <a:ext cx="409575" cy="758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>
            <a:extLst>
              <a:ext uri="{FF2B5EF4-FFF2-40B4-BE49-F238E27FC236}">
                <a16:creationId xmlns:a16="http://schemas.microsoft.com/office/drawing/2014/main" id="{06CCC949-BB01-4CED-BB3C-38A71968B0BF}"/>
              </a:ext>
            </a:extLst>
          </p:cNvPr>
          <p:cNvSpPr/>
          <p:nvPr/>
        </p:nvSpPr>
        <p:spPr>
          <a:xfrm rot="5400000">
            <a:off x="4204115" y="-342364"/>
            <a:ext cx="394945" cy="59602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81A1BD-E2FE-42E7-843C-0E01BCBB510E}"/>
              </a:ext>
            </a:extLst>
          </p:cNvPr>
          <p:cNvSpPr txBox="1"/>
          <p:nvPr/>
        </p:nvSpPr>
        <p:spPr>
          <a:xfrm>
            <a:off x="3019425" y="263142"/>
            <a:ext cx="66770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Пример:</a:t>
            </a:r>
            <a:r>
              <a:rPr lang="ru-RU" dirty="0" smtClean="0"/>
              <a:t> найдем </a:t>
            </a:r>
            <a:r>
              <a:rPr lang="ru-RU" dirty="0"/>
              <a:t>конкурсы по </a:t>
            </a:r>
            <a:r>
              <a:rPr lang="ru-RU" dirty="0" smtClean="0"/>
              <a:t>обучению, организуемые </a:t>
            </a:r>
            <a:r>
              <a:rPr lang="ru-RU" dirty="0"/>
              <a:t>только в Санкт-Петербурге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DDC592-3AC9-4B53-ABB8-B35BA188E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038" t="10738" r="11322" b="7232"/>
          <a:stretch/>
        </p:blipFill>
        <p:spPr>
          <a:xfrm>
            <a:off x="2194562" y="2510443"/>
            <a:ext cx="5652654" cy="4272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3F9938-9C56-4A80-8F6B-4BE2E55CE89B}"/>
              </a:ext>
            </a:extLst>
          </p:cNvPr>
          <p:cNvSpPr txBox="1"/>
          <p:nvPr/>
        </p:nvSpPr>
        <p:spPr>
          <a:xfrm>
            <a:off x="444126" y="952775"/>
            <a:ext cx="915352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Вводим в строку поиска необходимое нам </a:t>
            </a:r>
            <a:r>
              <a:rPr lang="ru-RU" b="1" dirty="0" smtClean="0"/>
              <a:t>«ключевое слово» (словосочетание</a:t>
            </a:r>
            <a:r>
              <a:rPr lang="ru-RU" b="1" dirty="0"/>
              <a:t>), по которому хотим найти конкурентные закупки.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Поиск будет осуществлять подбор конкурсов на основе введённых слов не только в </a:t>
            </a:r>
            <a:r>
              <a:rPr lang="ru-RU" dirty="0" smtClean="0"/>
              <a:t>наименовании закупок, </a:t>
            </a:r>
            <a:r>
              <a:rPr lang="ru-RU" dirty="0"/>
              <a:t>но и в </a:t>
            </a:r>
            <a:r>
              <a:rPr lang="ru-RU" dirty="0" smtClean="0"/>
              <a:t>наименованиях </a:t>
            </a:r>
            <a:r>
              <a:rPr lang="ru-RU" dirty="0"/>
              <a:t>организаций. </a:t>
            </a:r>
            <a:br>
              <a:rPr lang="ru-RU" dirty="0"/>
            </a:br>
            <a:r>
              <a:rPr lang="ru-RU" dirty="0"/>
              <a:t>Поэтому более точно определяйте </a:t>
            </a:r>
            <a:r>
              <a:rPr lang="ru-RU" dirty="0" smtClean="0"/>
              <a:t>тематику, которую необходимо найти</a:t>
            </a:r>
            <a:r>
              <a:rPr lang="ru-RU" dirty="0"/>
              <a:t>.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8A87DC35-1F68-4594-8C61-382A7498DF21}"/>
              </a:ext>
            </a:extLst>
          </p:cNvPr>
          <p:cNvSpPr/>
          <p:nvPr/>
        </p:nvSpPr>
        <p:spPr>
          <a:xfrm rot="3302140">
            <a:off x="5231374" y="2229503"/>
            <a:ext cx="86100" cy="1104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2643D-E483-4D41-B524-8E5FA37A37CE}"/>
              </a:ext>
            </a:extLst>
          </p:cNvPr>
          <p:cNvSpPr txBox="1"/>
          <p:nvPr/>
        </p:nvSpPr>
        <p:spPr>
          <a:xfrm>
            <a:off x="9390884" y="4803484"/>
            <a:ext cx="238125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Выставляем требуемые параметры</a:t>
            </a:r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B054EE2B-B983-4A04-821D-594D4F31EA0B}"/>
              </a:ext>
            </a:extLst>
          </p:cNvPr>
          <p:cNvSpPr/>
          <p:nvPr/>
        </p:nvSpPr>
        <p:spPr>
          <a:xfrm>
            <a:off x="7270601" y="5066679"/>
            <a:ext cx="2120283" cy="424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C21DE8-3834-4B04-B304-FE5CE25ED563}"/>
              </a:ext>
            </a:extLst>
          </p:cNvPr>
          <p:cNvSpPr txBox="1"/>
          <p:nvPr/>
        </p:nvSpPr>
        <p:spPr>
          <a:xfrm>
            <a:off x="9403699" y="3288584"/>
            <a:ext cx="24353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Переходим в подраздел: «Все </a:t>
            </a:r>
            <a:r>
              <a:rPr lang="ru-RU" dirty="0" smtClean="0"/>
              <a:t>параметры»</a:t>
            </a:r>
            <a:endParaRPr lang="ru-RU" dirty="0"/>
          </a:p>
        </p:txBody>
      </p:sp>
      <p:sp>
        <p:nvSpPr>
          <p:cNvPr id="15" name="Стрелка: влево 14">
            <a:extLst>
              <a:ext uri="{FF2B5EF4-FFF2-40B4-BE49-F238E27FC236}">
                <a16:creationId xmlns:a16="http://schemas.microsoft.com/office/drawing/2014/main" id="{EA89C3C8-AFE1-4AA3-B7C3-75109D3F55FB}"/>
              </a:ext>
            </a:extLst>
          </p:cNvPr>
          <p:cNvSpPr/>
          <p:nvPr/>
        </p:nvSpPr>
        <p:spPr>
          <a:xfrm rot="20728417">
            <a:off x="7029435" y="4074233"/>
            <a:ext cx="2406341" cy="275362"/>
          </a:xfrm>
          <a:prstGeom prst="leftArrow">
            <a:avLst>
              <a:gd name="adj1" fmla="val 50000"/>
              <a:gd name="adj2" fmla="val 56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528</TotalTime>
  <Words>900</Words>
  <Application>Microsoft Office PowerPoint</Application>
  <PresentationFormat>Широкоэкранный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Ион</vt:lpstr>
      <vt:lpstr>Поиск конкурентных закупок </vt:lpstr>
      <vt:lpstr>Функции  Отдела сопровождения конкурсов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закупок</dc:title>
  <dc:creator>Васильченко Дмитрий Витальевич</dc:creator>
  <cp:lastModifiedBy>Стешенков Леонид Петрович</cp:lastModifiedBy>
  <cp:revision>62</cp:revision>
  <cp:lastPrinted>2024-02-08T13:28:11Z</cp:lastPrinted>
  <dcterms:created xsi:type="dcterms:W3CDTF">2023-02-03T08:59:20Z</dcterms:created>
  <dcterms:modified xsi:type="dcterms:W3CDTF">2024-02-08T13:28:56Z</dcterms:modified>
</cp:coreProperties>
</file>