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1" r:id="rId3"/>
    <p:sldId id="262" r:id="rId4"/>
    <p:sldId id="263" r:id="rId5"/>
    <p:sldId id="266" r:id="rId6"/>
    <p:sldId id="272" r:id="rId7"/>
    <p:sldId id="270" r:id="rId8"/>
  </p:sldIdLst>
  <p:sldSz cx="12192000" cy="6858000"/>
  <p:notesSz cx="12192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nest SemiBold" panose="020B0604020202020204" charset="0"/>
      <p:bold r:id="rId15"/>
    </p:embeddedFont>
    <p:embeddedFont>
      <p:font typeface="Onest Regular" panose="020B0604020202020204" charset="0"/>
      <p:regular r:id="rId16"/>
    </p:embeddedFont>
    <p:embeddedFont>
      <p:font typeface="Onest Bold" panose="020B0604020202020204" charset="0"/>
      <p:bold r:id="rId17"/>
    </p:embeddedFont>
    <p:embeddedFont>
      <p:font typeface="Ubuntu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1323">
          <p15:clr>
            <a:srgbClr val="A4A3A4"/>
          </p15:clr>
        </p15:guide>
        <p15:guide id="3" pos="279">
          <p15:clr>
            <a:srgbClr val="A4A3A4"/>
          </p15:clr>
        </p15:guide>
        <p15:guide id="4" pos="7423">
          <p15:clr>
            <a:srgbClr val="A4A3A4"/>
          </p15:clr>
        </p15:guide>
        <p15:guide id="5" orient="horz" pos="4042">
          <p15:clr>
            <a:srgbClr val="A4A3A4"/>
          </p15:clr>
        </p15:guide>
        <p15:guide id="6" pos="892">
          <p15:clr>
            <a:srgbClr val="A4A3A4"/>
          </p15:clr>
        </p15:guide>
        <p15:guide id="7" pos="733">
          <p15:clr>
            <a:srgbClr val="A4A3A4"/>
          </p15:clr>
        </p15:guide>
        <p15:guide id="8" pos="2547">
          <p15:clr>
            <a:srgbClr val="A4A3A4"/>
          </p15:clr>
        </p15:guide>
        <p15:guide id="9" pos="2094">
          <p15:clr>
            <a:srgbClr val="A4A3A4"/>
          </p15:clr>
        </p15:guide>
        <p15:guide id="10" pos="2706">
          <p15:clr>
            <a:srgbClr val="A4A3A4"/>
          </p15:clr>
        </p15:guide>
        <p15:guide id="11" pos="3160">
          <p15:clr>
            <a:srgbClr val="A4A3A4"/>
          </p15:clr>
        </p15:guide>
        <p15:guide id="12" pos="3318">
          <p15:clr>
            <a:srgbClr val="A4A3A4"/>
          </p15:clr>
        </p15:guide>
        <p15:guide id="13" pos="1504">
          <p15:clr>
            <a:srgbClr val="A4A3A4"/>
          </p15:clr>
        </p15:guide>
        <p15:guide id="14" pos="1935">
          <p15:clr>
            <a:srgbClr val="A4A3A4"/>
          </p15:clr>
        </p15:guide>
        <p15:guide id="15" orient="horz" pos="663">
          <p15:clr>
            <a:srgbClr val="A4A3A4"/>
          </p15:clr>
        </p15:guide>
        <p15:guide id="16" pos="4362">
          <p15:clr>
            <a:srgbClr val="A4A3A4"/>
          </p15:clr>
        </p15:guide>
        <p15:guide id="17" pos="3931">
          <p15:clr>
            <a:srgbClr val="A4A3A4"/>
          </p15:clr>
        </p15:guide>
        <p15:guide id="18" pos="3772">
          <p15:clr>
            <a:srgbClr val="A4A3A4"/>
          </p15:clr>
        </p15:guide>
        <p15:guide id="19" pos="4974">
          <p15:clr>
            <a:srgbClr val="A4A3A4"/>
          </p15:clr>
        </p15:guide>
        <p15:guide id="20" pos="5133">
          <p15:clr>
            <a:srgbClr val="A4A3A4"/>
          </p15:clr>
        </p15:guide>
        <p15:guide id="21" pos="5586">
          <p15:clr>
            <a:srgbClr val="A4A3A4"/>
          </p15:clr>
        </p15:guide>
        <p15:guide id="22" pos="5745">
          <p15:clr>
            <a:srgbClr val="A4A3A4"/>
          </p15:clr>
        </p15:guide>
        <p15:guide id="23" pos="6199">
          <p15:clr>
            <a:srgbClr val="A4A3A4"/>
          </p15:clr>
        </p15:guide>
        <p15:guide id="24" pos="6357">
          <p15:clr>
            <a:srgbClr val="A4A3A4"/>
          </p15:clr>
        </p15:guide>
        <p15:guide id="25" pos="6788">
          <p15:clr>
            <a:srgbClr val="A4A3A4"/>
          </p15:clr>
        </p15:guide>
        <p15:guide id="26" pos="6970">
          <p15:clr>
            <a:srgbClr val="A4A3A4"/>
          </p15:clr>
        </p15:guide>
        <p15:guide id="27" pos="45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C083E6E3-FA7D-4D7B-A595-EF9225AFEA82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>
        <p:guide orient="horz" pos="278"/>
        <p:guide pos="1323"/>
        <p:guide pos="279"/>
        <p:guide pos="7423"/>
        <p:guide orient="horz" pos="4042"/>
        <p:guide pos="892"/>
        <p:guide pos="733"/>
        <p:guide pos="2547"/>
        <p:guide pos="2094"/>
        <p:guide pos="2706"/>
        <p:guide pos="3160"/>
        <p:guide pos="3318"/>
        <p:guide pos="1504"/>
        <p:guide pos="1935"/>
        <p:guide orient="horz" pos="663"/>
        <p:guide pos="4362"/>
        <p:guide pos="3931"/>
        <p:guide pos="3772"/>
        <p:guide pos="4974"/>
        <p:guide pos="5133"/>
        <p:guide pos="5586"/>
        <p:guide pos="5745"/>
        <p:guide pos="6199"/>
        <p:guide pos="6357"/>
        <p:guide pos="6788"/>
        <p:guide pos="6970"/>
        <p:guide pos="45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9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B37F562-6C30-5C95-7722-483CBC33F6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F1DC3D-515A-F08A-7D7B-6020499A0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4440-3F71-4A75-BD8A-80C4B68F79E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4BED68-73FB-0AE2-F66C-370D903A4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1BDE33A-F1B6-FBB3-C74F-EF9CEB239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EBEAC-E627-43B9-9C3B-0334184D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90C3-C49F-4AA7-8404-52A67590FC3A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90AA-F4ED-4916-B90B-AD2DC73D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23218" y="2814781"/>
            <a:ext cx="1201157" cy="1074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 t="-1" b="14736"/>
          <a:stretch/>
        </p:blipFill>
        <p:spPr bwMode="auto">
          <a:xfrm>
            <a:off x="442913" y="441325"/>
            <a:ext cx="7489825" cy="4266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l="34559" t="1" b="9893"/>
          <a:stretch/>
        </p:blipFill>
        <p:spPr bwMode="auto">
          <a:xfrm>
            <a:off x="0" y="0"/>
            <a:ext cx="4046899" cy="557995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4046018" y="2395247"/>
            <a:ext cx="6850582" cy="316735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 bwMode="auto">
          <a:xfrm rot="5400000">
            <a:off x="9771186" y="1125414"/>
            <a:ext cx="3546228" cy="129540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 bwMode="auto">
          <a:xfrm rot="10800000">
            <a:off x="0" y="5562598"/>
            <a:ext cx="6203950" cy="1295402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500978" y="443915"/>
            <a:ext cx="669897" cy="568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Новый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 userDrawn="1"/>
        </p:nvSpPr>
        <p:spPr bwMode="auto">
          <a:xfrm rot="5400000">
            <a:off x="-1078622" y="1078622"/>
            <a:ext cx="2400435" cy="24319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 userDrawn="1"/>
        </p:nvSpPr>
        <p:spPr bwMode="auto">
          <a:xfrm rot="16199999">
            <a:off x="-40508" y="283700"/>
            <a:ext cx="810590" cy="243191"/>
          </a:xfrm>
          <a:prstGeom prst="rect">
            <a:avLst/>
          </a:prstGeom>
          <a:solidFill>
            <a:srgbClr val="F292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2753" y="1394435"/>
            <a:ext cx="12046494" cy="5463565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 bwMode="auto">
          <a:xfrm rot="10800000">
            <a:off x="2416766" y="6621527"/>
            <a:ext cx="9775234" cy="243191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 userDrawn="1"/>
        </p:nvSpPr>
        <p:spPr bwMode="auto">
          <a:xfrm rot="10800000">
            <a:off x="8382000" y="6378336"/>
            <a:ext cx="3810000" cy="243191"/>
          </a:xfrm>
          <a:prstGeom prst="rect">
            <a:avLst/>
          </a:prstGeom>
          <a:solidFill>
            <a:srgbClr val="774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700775" y="1122363"/>
            <a:ext cx="9967225" cy="1278072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нового раздела</a:t>
            </a:r>
            <a:endParaRPr lang="en-US"/>
          </a:p>
        </p:txBody>
      </p:sp>
      <p:sp>
        <p:nvSpPr>
          <p:cNvPr id="15" name="Заголовок 1"/>
          <p:cNvSpPr txBox="1"/>
          <p:nvPr userDrawn="1"/>
        </p:nvSpPr>
        <p:spPr bwMode="auto">
          <a:xfrm>
            <a:off x="700774" y="4931863"/>
            <a:ext cx="9967225" cy="127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Onest 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>
                <a:latin typeface="Onest SemiBold"/>
              </a:rPr>
              <a:t>01</a:t>
            </a:r>
            <a:endParaRPr lang="en-US">
              <a:latin typeface="Onest SemiBold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91081" y="268763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nest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Подзаголовок раздела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 b="15635"/>
          <a:stretch/>
        </p:blipFill>
        <p:spPr bwMode="auto">
          <a:xfrm>
            <a:off x="0" y="-1"/>
            <a:ext cx="8401050" cy="6858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3075025"/>
            <a:ext cx="6328527" cy="9023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85775" y="1327779"/>
            <a:ext cx="7662863" cy="1398775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540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978286" y="443913"/>
            <a:ext cx="785043" cy="66579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F67AD9-8489-DEDE-5743-62E5DD4659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-4089"/>
          <a:stretch/>
        </p:blipFill>
        <p:spPr bwMode="auto">
          <a:xfrm>
            <a:off x="9408160" y="309881"/>
            <a:ext cx="2522806" cy="8416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E4FEA5-9B3F-7F88-40B7-B266A18A4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811277" y="541566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01262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7112778" y="366045"/>
            <a:ext cx="3888597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112777" y="6207647"/>
            <a:ext cx="388859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1754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0738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08576" y="488301"/>
            <a:ext cx="554754" cy="4704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2367263" y="5921495"/>
            <a:ext cx="3728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УПРАВЛЕНИЕ ПО СВЯЗЯМ </a:t>
            </a:r>
            <a:r>
              <a:rPr lang="en-US" sz="1600">
                <a:solidFill>
                  <a:schemeClr val="bg1"/>
                </a:solidFill>
                <a:latin typeface="Onest SemiBold"/>
                <a:cs typeface="Rubik SemiBold"/>
              </a:rPr>
              <a:t/>
            </a:r>
            <a:br>
              <a:rPr lang="en-US" sz="1600">
                <a:solidFill>
                  <a:schemeClr val="bg1"/>
                </a:solidFill>
                <a:latin typeface="Onest SemiBold"/>
                <a:cs typeface="Rubik SemiBold"/>
              </a:rPr>
            </a:b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С ОБЩЕСТВЕННОСТЬЮ СПБПУ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046018" y="2395247"/>
            <a:ext cx="6850582" cy="316735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 rot="5400000">
            <a:off x="9771186" y="1125414"/>
            <a:ext cx="3546228" cy="129540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 rot="10800000">
            <a:off x="0" y="5562597"/>
            <a:ext cx="6203950" cy="1295402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303857" y="2524587"/>
            <a:ext cx="6210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Название доклада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472845" y="6030959"/>
            <a:ext cx="3553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  <a:latin typeface="Onest SemiBold"/>
                <a:cs typeface="Rubik SemiBold"/>
              </a:rPr>
              <a:t>Название секции 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401536" y="4200174"/>
            <a:ext cx="4458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dirty="0">
                <a:solidFill>
                  <a:schemeClr val="bg1"/>
                </a:solidFill>
                <a:latin typeface="Onest Regular"/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</a:rPr>
              <a:t>ФИО авторов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7117" y="6138681"/>
            <a:ext cx="1899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400" i="0" u="none" strike="noStrike" cap="none" dirty="0">
                <a:solidFill>
                  <a:srgbClr val="369F31"/>
                </a:solidFill>
                <a:latin typeface="Onest SemiBold"/>
                <a:ea typeface="Rubik SemiBold"/>
                <a:cs typeface="Rubik SemiBold"/>
              </a:rPr>
              <a:t>Санкт-Петербург 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400" dirty="0">
                <a:solidFill>
                  <a:srgbClr val="369F31"/>
                </a:solidFill>
                <a:latin typeface="Onest SemiBold"/>
              </a:rPr>
              <a:t>2026</a:t>
            </a:r>
            <a:endParaRPr lang="en-US" sz="1400" dirty="0">
              <a:solidFill>
                <a:srgbClr val="369F31"/>
              </a:solidFill>
              <a:latin typeface="Onest Semi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930" y="1218689"/>
            <a:ext cx="7526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>III 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>Международная научная конференция 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/>
            </a:r>
            <a:br>
              <a:rPr lang="en-US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</a:br>
            <a:r>
              <a:rPr lang="ru-RU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>«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>Civil, Industrial and Urban Construction - 2026»</a:t>
            </a:r>
            <a:endParaRPr lang="ru-RU" sz="2200" b="1" i="0" dirty="0">
              <a:effectLst/>
              <a:latin typeface="Ubuntu" panose="020B060402020202020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F750620-E75A-6CD3-C0AA-0014A90A5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0" t="-4089"/>
          <a:stretch/>
        </p:blipFill>
        <p:spPr bwMode="auto">
          <a:xfrm>
            <a:off x="4859763" y="-30124"/>
            <a:ext cx="2522806" cy="8416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066D65-427A-D9C8-9BF3-E45465F68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62880" y="201561"/>
            <a:ext cx="554754" cy="4704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4E3192F-753E-9A8E-68D1-FE16B4DAE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/>
          <a:stretch>
            <a:fillRect/>
          </a:stretch>
        </p:blipFill>
        <p:spPr>
          <a:xfrm>
            <a:off x="0" y="-30124"/>
            <a:ext cx="4046018" cy="55927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2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07762" y="448341"/>
            <a:ext cx="8297720" cy="639795"/>
          </a:xfrm>
        </p:spPr>
        <p:txBody>
          <a:bodyPr>
            <a:normAutofit/>
          </a:bodyPr>
          <a:lstStyle/>
          <a:p>
            <a:r>
              <a:rPr lang="ru-RU" sz="3200" dirty="0"/>
              <a:t>Актуальность исследования 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Высота заголовков</a:t>
            </a:r>
            <a:r>
              <a:rPr lang="en-US" dirty="0"/>
              <a:t> </a:t>
            </a:r>
            <a:r>
              <a:rPr lang="ru-RU" dirty="0"/>
              <a:t>слайда 28-32, высота заголовков на всех слайдах должна быть одинаковая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Высота основного текста 24, высота текста на всех слайдах также должна быть одинаковая</a:t>
            </a:r>
            <a:r>
              <a:rPr lang="en-US" dirty="0"/>
              <a:t> ;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 слайде должно быть минимум текста, собственные картинки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картинки берутся из чужих исследований необходимо указать авторов статьи и название статьи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Все слайды нумеруются 2/10 и </a:t>
            </a:r>
            <a:r>
              <a:rPr lang="ru-RU" dirty="0" err="1"/>
              <a:t>тд</a:t>
            </a:r>
            <a:r>
              <a:rPr lang="ru-RU" dirty="0"/>
              <a:t>.</a:t>
            </a:r>
            <a:r>
              <a:rPr lang="en-US" dirty="0"/>
              <a:t> ;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Рекомендуемое количество 10-12 слайдов.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3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Цель и задачи исследования </a:t>
            </a:r>
            <a:endParaRPr sz="3200" dirty="0"/>
          </a:p>
        </p:txBody>
      </p:sp>
      <p:sp>
        <p:nvSpPr>
          <p:cNvPr id="15" name="Заголовок 4"/>
          <p:cNvSpPr txBox="1">
            <a:spLocks/>
          </p:cNvSpPr>
          <p:nvPr/>
        </p:nvSpPr>
        <p:spPr bwMode="auto">
          <a:xfrm>
            <a:off x="408088" y="3025515"/>
            <a:ext cx="9417542" cy="129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Материалы и методы исследования 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408088" y="5356339"/>
            <a:ext cx="9417542" cy="129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Научная новизна исследования 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доклада – 5 минут 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Во время доклада не стоит пользоваться вспомогательным материалом (читать текст с листочка). Лучше говорить своими словами.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4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Решение поставленных задач</a:t>
            </a:r>
            <a:endParaRPr sz="32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используются графики, они должны быть читаемы, с указанием названия осей, единиц измерения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на слайде будут представлены формулы, то они должны быть напечатаны, а не вставлены как картинка из учебника.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Основные выводы</a:t>
            </a:r>
            <a:endParaRPr sz="3200" dirty="0"/>
          </a:p>
        </p:txBody>
      </p:sp>
      <p:sp>
        <p:nvSpPr>
          <p:cNvPr id="94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Количество выводов соответствует количеству задач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Выводы должны содержать численные (расчетные, экспериментальные и </a:t>
            </a:r>
            <a:r>
              <a:rPr lang="ru-RU" dirty="0" err="1"/>
              <a:t>тд</a:t>
            </a:r>
            <a:r>
              <a:rPr lang="ru-RU" dirty="0"/>
              <a:t>) результаты, рекомендации и т.п.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B6C55-58EA-40D4-AEDD-ACF6FA1FB47F}" type="slidenum">
              <a:rPr lang="en-US" smtClean="0"/>
              <a:t>6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Наличие статей и апробации исследования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имеются ранее опубликованные статьи, выступление на конференциях, необходимо перечислить с указанием уровня журнала/конференции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35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 bwMode="auto">
          <a:xfrm>
            <a:off x="8435789" y="5025049"/>
            <a:ext cx="3495178" cy="1710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</a:rPr>
              <a:t>БЛАГОДАРЮ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ЗА ВНИМАНИЕ!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3562" y="1908056"/>
            <a:ext cx="4458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Onest Regular"/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sz="2000" dirty="0">
                <a:solidFill>
                  <a:schemeClr val="bg1"/>
                </a:solidFill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sz="2000" dirty="0">
                <a:solidFill>
                  <a:schemeClr val="bg1"/>
                </a:solidFill>
              </a:rPr>
              <a:t>ФИО авторов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5279" y="3331188"/>
            <a:ext cx="4579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Название доклада</a:t>
            </a:r>
            <a:endParaRPr sz="32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35788" y="1255806"/>
            <a:ext cx="3756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  <a:t>III </a:t>
            </a:r>
            <a:r>
              <a:rPr lang="ru-RU" sz="2000" b="1" dirty="0">
                <a:solidFill>
                  <a:srgbClr val="000000"/>
                </a:solidFill>
                <a:latin typeface="Ubuntu" panose="020B0604020202020204" charset="0"/>
              </a:rPr>
              <a:t>Международная научная конференция </a:t>
            </a:r>
            <a: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</a:br>
            <a:r>
              <a:rPr lang="ru-RU" sz="2000" b="1" dirty="0">
                <a:solidFill>
                  <a:srgbClr val="000000"/>
                </a:solidFill>
                <a:latin typeface="Ubuntu" panose="020B0604020202020204" charset="0"/>
              </a:rPr>
              <a:t>«</a:t>
            </a:r>
            <a: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  <a:t>Civil, Industrial and Urban Construction - 2026»</a:t>
            </a:r>
            <a:endParaRPr lang="ru-RU" sz="2000" b="1" dirty="0">
              <a:latin typeface="Ubuntu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954F72"/>
      </a:folHlink>
    </a:clrScheme>
    <a:fontScheme name="Другая 2">
      <a:majorFont>
        <a:latin typeface="Onest SemiBold"/>
        <a:ea typeface="Arial"/>
        <a:cs typeface="Arial"/>
      </a:majorFont>
      <a:minorFont>
        <a:latin typeface="Onest Regular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228</Words>
  <Application>Microsoft Office PowerPoint</Application>
  <DocSecurity>0</DocSecurity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Rubik SemiBold</vt:lpstr>
      <vt:lpstr>Aptos</vt:lpstr>
      <vt:lpstr>Calibri</vt:lpstr>
      <vt:lpstr>Onest SemiBold</vt:lpstr>
      <vt:lpstr>Onest Regular</vt:lpstr>
      <vt:lpstr>Onest Bold</vt:lpstr>
      <vt:lpstr>Arial</vt:lpstr>
      <vt:lpstr>Ubuntu</vt:lpstr>
      <vt:lpstr>Тема Office</vt:lpstr>
      <vt:lpstr>Презентация PowerPoint</vt:lpstr>
      <vt:lpstr>Актуальность исследования </vt:lpstr>
      <vt:lpstr>Цель и задачи исследования </vt:lpstr>
      <vt:lpstr>Решение поставленных задач</vt:lpstr>
      <vt:lpstr>Основные выводы</vt:lpstr>
      <vt:lpstr>Наличие статей и апробации исследования </vt:lpstr>
      <vt:lpstr>БЛАГОДАРЮ ЗА ВНИМАНИЕ!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viryms@yandex.ru</dc:creator>
  <cp:keywords/>
  <dc:description/>
  <cp:lastModifiedBy>User</cp:lastModifiedBy>
  <cp:revision>71</cp:revision>
  <dcterms:created xsi:type="dcterms:W3CDTF">2025-02-13T10:56:18Z</dcterms:created>
  <dcterms:modified xsi:type="dcterms:W3CDTF">2026-03-31T12:54:54Z</dcterms:modified>
  <cp:category/>
  <dc:identifier/>
  <cp:contentStatus/>
  <dc:language/>
  <cp:version/>
</cp:coreProperties>
</file>